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3" r:id="rId2"/>
    <p:sldId id="256" r:id="rId3"/>
    <p:sldId id="257" r:id="rId4"/>
    <p:sldId id="258" r:id="rId5"/>
    <p:sldId id="268" r:id="rId6"/>
    <p:sldId id="292" r:id="rId7"/>
    <p:sldId id="293" r:id="rId8"/>
    <p:sldId id="269" r:id="rId9"/>
    <p:sldId id="270" r:id="rId10"/>
    <p:sldId id="289" r:id="rId11"/>
    <p:sldId id="290" r:id="rId12"/>
    <p:sldId id="272" r:id="rId13"/>
    <p:sldId id="273" r:id="rId14"/>
    <p:sldId id="274" r:id="rId15"/>
    <p:sldId id="279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3984319-EEE3-40A7-B627-3E8E863F64F8}">
          <p14:sldIdLst>
            <p14:sldId id="263"/>
            <p14:sldId id="256"/>
            <p14:sldId id="257"/>
            <p14:sldId id="258"/>
            <p14:sldId id="268"/>
            <p14:sldId id="292"/>
            <p14:sldId id="293"/>
          </p14:sldIdLst>
        </p14:section>
        <p14:section name="Appendix" id="{C0B029D5-8BDA-4B47-9F38-AE5AB1BBECE9}">
          <p14:sldIdLst>
            <p14:sldId id="269"/>
            <p14:sldId id="270"/>
            <p14:sldId id="289"/>
            <p14:sldId id="290"/>
            <p14:sldId id="272"/>
            <p14:sldId id="273"/>
            <p14:sldId id="274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84"/>
    <a:srgbClr val="E2001A"/>
    <a:srgbClr val="3DEB4C"/>
    <a:srgbClr val="4471EB"/>
    <a:srgbClr val="404040"/>
    <a:srgbClr val="262626"/>
    <a:srgbClr val="202020"/>
    <a:srgbClr val="19CFC8"/>
    <a:srgbClr val="2C47B2"/>
    <a:srgbClr val="8E1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65808" autoAdjust="0"/>
  </p:normalViewPr>
  <p:slideViewPr>
    <p:cSldViewPr snapToGrid="0">
      <p:cViewPr varScale="1">
        <p:scale>
          <a:sx n="50" d="100"/>
          <a:sy n="50" d="100"/>
        </p:scale>
        <p:origin x="1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50BE8-9F45-4D86-9BE0-DB9682CD78E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E0196-CA0D-4F44-A781-BE82DC658B8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9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Anlagenmechaniker der ein technische Maschine wartet benötigt hierfür spezifische Informationen </a:t>
            </a:r>
            <a:r>
              <a:rPr lang="de-DE" dirty="0" err="1"/>
              <a:t>z.b.</a:t>
            </a:r>
            <a:r>
              <a:rPr lang="de-DE" dirty="0"/>
              <a:t> in Form eines Wartungsplans.</a:t>
            </a:r>
          </a:p>
          <a:p>
            <a:r>
              <a:rPr lang="de-DE" dirty="0" err="1"/>
              <a:t>Augmented</a:t>
            </a:r>
            <a:r>
              <a:rPr lang="de-DE" dirty="0"/>
              <a:t> Reality Technologie hier im Bild als Teil des Helmes dargestellt [draufzeigen]</a:t>
            </a:r>
          </a:p>
          <a:p>
            <a:r>
              <a:rPr lang="de-DE" dirty="0"/>
              <a:t>Können die Aufgabenstellungen in Sekundenbruchteilen diagnostizieren und eine Schritt für Schritt Anleitung zur Ausführung im Sichtfeld des Analgenmechanikers anzeigen</a:t>
            </a:r>
          </a:p>
          <a:p>
            <a:r>
              <a:rPr lang="de-DE" dirty="0"/>
              <a:t>Infolgedessen kann nicht nur die benötigte Zeit drastisch reduzieren, sondern auch auf Fehler hingewiesen werden und wichtige Informationen (wie Anzugsdrehmomente von Schrauben) anzeigen.</a:t>
            </a:r>
          </a:p>
          <a:p>
            <a:r>
              <a:rPr lang="de-DE" dirty="0"/>
              <a:t>Des Weiteren können nicht spezialisierte Techniker für jede beliebige spezialisierte Aufgabe eingesetzt werden und Angeleitet selbst ihnen völlig unbekannte </a:t>
            </a:r>
            <a:r>
              <a:rPr lang="de-DE" dirty="0" err="1"/>
              <a:t>Maschienen</a:t>
            </a:r>
            <a:r>
              <a:rPr lang="de-DE" dirty="0"/>
              <a:t> reparieren.</a:t>
            </a:r>
          </a:p>
          <a:p>
            <a:endParaRPr lang="de-DE" dirty="0"/>
          </a:p>
          <a:p>
            <a:r>
              <a:rPr lang="de-DE" dirty="0"/>
              <a:t>Hierfür wird Software benötigt, welche das Umfeld der Techniker wahrnehmen</a:t>
            </a:r>
          </a:p>
          <a:p>
            <a:r>
              <a:rPr lang="de-DE" dirty="0"/>
              <a:t>Eine Unteraufgabe dieser Wahrnehmung ist das Unterscheiden von Werkzeugen</a:t>
            </a:r>
          </a:p>
          <a:p>
            <a:endParaRPr lang="de-DE" dirty="0"/>
          </a:p>
          <a:p>
            <a:r>
              <a:rPr lang="de-DE" dirty="0"/>
              <a:t>So muss zum Beispiel eine Software welche eine Schritt für Schritt Anleitung anzeigt, einen Schraubenzieher von einem Schraubenschlüssel unterscheiden können,</a:t>
            </a:r>
          </a:p>
          <a:p>
            <a:r>
              <a:rPr lang="de-DE" dirty="0"/>
              <a:t>Wenn sie dem Techniker anzeigt die Schraube mit dem Schraubenschlüssel in seinem Werkzeugkasten anzuziehen, anstatt mit dem Schraubenzieher in seiner Hand.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dieser Unteraufgabe beschäftigt sich meine Bachelorarbeit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96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GD: Gradient errechnet über alle Trainingsdaten</a:t>
            </a:r>
          </a:p>
          <a:p>
            <a:r>
              <a:rPr lang="de-DE" dirty="0"/>
              <a:t>Batch GD: Gradient approximiert über </a:t>
            </a:r>
            <a:r>
              <a:rPr lang="de-DE" dirty="0" err="1"/>
              <a:t>batch</a:t>
            </a:r>
            <a:endParaRPr lang="de-DE" dirty="0"/>
          </a:p>
          <a:p>
            <a:r>
              <a:rPr lang="de-DE" dirty="0"/>
              <a:t>Batch: zufällig gezogenes </a:t>
            </a:r>
            <a:r>
              <a:rPr lang="de-DE" dirty="0" err="1"/>
              <a:t>Subset</a:t>
            </a:r>
            <a:r>
              <a:rPr lang="de-DE" dirty="0"/>
              <a:t> der Trainingsdaten</a:t>
            </a:r>
          </a:p>
          <a:p>
            <a:br>
              <a:rPr lang="de-DE" dirty="0"/>
            </a:br>
            <a:r>
              <a:rPr lang="de-DE" dirty="0"/>
              <a:t>Je weniger Daten ich verwende desto schlechter </a:t>
            </a:r>
            <a:r>
              <a:rPr lang="de-DE" dirty="0" err="1"/>
              <a:t>approx</a:t>
            </a:r>
            <a:r>
              <a:rPr lang="de-DE" dirty="0"/>
              <a:t> ist der </a:t>
            </a:r>
            <a:r>
              <a:rPr lang="de-DE" dirty="0" err="1"/>
              <a:t>gradient</a:t>
            </a:r>
            <a:r>
              <a:rPr lang="de-DE" dirty="0"/>
              <a:t> =&gt; fluktuierende kurve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8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Inputvektor		x</a:t>
            </a:r>
          </a:p>
          <a:p>
            <a:r>
              <a:rPr lang="de-DE" dirty="0"/>
              <a:t>Gewicht		w</a:t>
            </a:r>
          </a:p>
          <a:p>
            <a:r>
              <a:rPr lang="de-DE" dirty="0"/>
              <a:t>Summenfunktion	</a:t>
            </a:r>
            <a:r>
              <a:rPr lang="en-US" dirty="0">
                <a:effectLst/>
              </a:rPr>
              <a:t>∑</a:t>
            </a:r>
            <a:endParaRPr lang="de-DE" dirty="0"/>
          </a:p>
          <a:p>
            <a:r>
              <a:rPr lang="de-DE" dirty="0"/>
              <a:t>Aktivierungsfunktion (RELU)</a:t>
            </a:r>
            <a:r>
              <a:rPr lang="de-DE" dirty="0">
                <a:effectLst/>
              </a:rPr>
              <a:t>	</a:t>
            </a:r>
            <a:r>
              <a:rPr lang="el-GR" dirty="0">
                <a:effectLst/>
              </a:rPr>
              <a:t>φ</a:t>
            </a:r>
            <a:endParaRPr lang="de-DE" dirty="0">
              <a:effectLst/>
            </a:endParaRPr>
          </a:p>
          <a:p>
            <a:endParaRPr lang="de-DE" dirty="0">
              <a:effectLst/>
            </a:endParaRPr>
          </a:p>
          <a:p>
            <a:r>
              <a:rPr lang="de-DE" dirty="0">
                <a:effectLst/>
              </a:rPr>
              <a:t>Summe von </a:t>
            </a:r>
            <a:r>
              <a:rPr lang="de-DE" dirty="0" err="1">
                <a:effectLst/>
              </a:rPr>
              <a:t>x_i</a:t>
            </a:r>
            <a:r>
              <a:rPr lang="de-DE" dirty="0">
                <a:effectLst/>
              </a:rPr>
              <a:t> mal </a:t>
            </a:r>
            <a:r>
              <a:rPr lang="de-DE" dirty="0" err="1">
                <a:effectLst/>
              </a:rPr>
              <a:t>w_i</a:t>
            </a:r>
            <a:r>
              <a:rPr lang="de-DE" dirty="0">
                <a:effectLst/>
              </a:rPr>
              <a:t> ist</a:t>
            </a:r>
          </a:p>
          <a:p>
            <a:pPr marL="171450" indent="-171450">
              <a:buFontTx/>
              <a:buChar char="-"/>
            </a:pPr>
            <a:r>
              <a:rPr lang="de-DE" dirty="0">
                <a:effectLst/>
              </a:rPr>
              <a:t>Skalarprodukt der Vektoren</a:t>
            </a:r>
          </a:p>
          <a:p>
            <a:pPr marL="171450" indent="-171450">
              <a:buFontTx/>
              <a:buChar char="-"/>
            </a:pPr>
            <a:r>
              <a:rPr lang="de-DE" dirty="0">
                <a:effectLst/>
              </a:rPr>
              <a:t>Matrixprodukt(Deswegen transponierte Gewichtsmatrix)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2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einem Layer mache ich das selbe wie im Neuron mehrmals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=</a:t>
            </a:r>
            <a:r>
              <a:rPr lang="en-US" dirty="0"/>
              <a:t>&gt; </a:t>
            </a:r>
            <a:r>
              <a:rPr lang="en-US" dirty="0" err="1"/>
              <a:t>Layerfunktion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A</a:t>
            </a:r>
            <a:r>
              <a:rPr lang="en-US" dirty="0" err="1"/>
              <a:t>lso</a:t>
            </a:r>
            <a:r>
              <a:rPr lang="en-US" dirty="0"/>
              <a:t> </a:t>
            </a:r>
            <a:r>
              <a:rPr lang="en-US" dirty="0" err="1"/>
              <a:t>transponierte</a:t>
            </a:r>
            <a:r>
              <a:rPr lang="en-US" dirty="0"/>
              <a:t> </a:t>
            </a:r>
            <a:r>
              <a:rPr lang="en-US" dirty="0" err="1"/>
              <a:t>gewichtsvektoren</a:t>
            </a:r>
            <a:r>
              <a:rPr lang="en-US" dirty="0"/>
              <a:t> in Matrix </a:t>
            </a:r>
            <a:r>
              <a:rPr lang="en-US" dirty="0" err="1"/>
              <a:t>anordnen</a:t>
            </a:r>
            <a:endParaRPr lang="en-US" dirty="0"/>
          </a:p>
          <a:p>
            <a:endParaRPr lang="de-DE" dirty="0"/>
          </a:p>
          <a:p>
            <a:r>
              <a:rPr lang="de-DE" dirty="0"/>
              <a:t>I</a:t>
            </a:r>
            <a:r>
              <a:rPr lang="en-US" dirty="0"/>
              <a:t>m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Aktivier</a:t>
            </a:r>
            <a:r>
              <a:rPr lang="en-US" dirty="0"/>
              <a:t> </a:t>
            </a:r>
            <a:r>
              <a:rPr lang="en-US" dirty="0" err="1"/>
              <a:t>ngsfunktion</a:t>
            </a:r>
            <a:r>
              <a:rPr lang="en-US" dirty="0"/>
              <a:t> die </a:t>
            </a:r>
            <a:r>
              <a:rPr lang="en-US" dirty="0" err="1"/>
              <a:t>Identität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93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 eines </a:t>
            </a:r>
            <a:r>
              <a:rPr lang="de-DE" dirty="0" err="1"/>
              <a:t>hideen</a:t>
            </a:r>
            <a:r>
              <a:rPr lang="de-DE" dirty="0"/>
              <a:t>/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ist </a:t>
            </a:r>
            <a:r>
              <a:rPr lang="de-DE" dirty="0" err="1"/>
              <a:t>output</a:t>
            </a:r>
            <a:r>
              <a:rPr lang="de-DE" dirty="0"/>
              <a:t> des vorherigen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/>
              <a:t>MLP = </a:t>
            </a:r>
            <a:r>
              <a:rPr lang="de-DE" dirty="0" err="1"/>
              <a:t>Layerfunktionen</a:t>
            </a:r>
            <a:r>
              <a:rPr lang="de-DE" dirty="0"/>
              <a:t> verkettet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8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Input: </a:t>
            </a:r>
            <a:r>
              <a:rPr lang="de-DE" dirty="0" err="1"/>
              <a:t>z.b</a:t>
            </a:r>
            <a:r>
              <a:rPr lang="de-DE" dirty="0"/>
              <a:t>: Bild (Farbwertmatrix)</a:t>
            </a:r>
          </a:p>
          <a:p>
            <a:r>
              <a:rPr lang="de-DE" dirty="0"/>
              <a:t>1 Kanal pro </a:t>
            </a:r>
            <a:r>
              <a:rPr lang="de-DE" dirty="0" err="1"/>
              <a:t>Fabwert</a:t>
            </a:r>
            <a:endParaRPr lang="de-DE" dirty="0"/>
          </a:p>
          <a:p>
            <a:endParaRPr lang="de-DE" dirty="0"/>
          </a:p>
          <a:p>
            <a:r>
              <a:rPr lang="de-DE" dirty="0"/>
              <a:t>Wie MLP</a:t>
            </a:r>
          </a:p>
          <a:p>
            <a:r>
              <a:rPr lang="de-DE" dirty="0"/>
              <a:t>Teilweise verbundene Neuronen =&gt; Nur Bildausschnitte (Rezeptive Felder)</a:t>
            </a:r>
          </a:p>
          <a:p>
            <a:r>
              <a:rPr lang="de-DE" dirty="0"/>
              <a:t>Neuron „</a:t>
            </a:r>
            <a:r>
              <a:rPr lang="de-DE" dirty="0" err="1"/>
              <a:t>slided</a:t>
            </a:r>
            <a:r>
              <a:rPr lang="de-DE" dirty="0"/>
              <a:t>“ über Input über jeden Kanal</a:t>
            </a:r>
          </a:p>
          <a:p>
            <a:r>
              <a:rPr lang="de-DE" dirty="0"/>
              <a:t>Neuron = Kernel/</a:t>
            </a:r>
            <a:r>
              <a:rPr lang="de-DE" dirty="0" err="1"/>
              <a:t>FIlter</a:t>
            </a:r>
            <a:endParaRPr lang="de-DE" dirty="0"/>
          </a:p>
          <a:p>
            <a:endParaRPr lang="de-DE" dirty="0"/>
          </a:p>
          <a:p>
            <a:r>
              <a:rPr lang="de-DE" dirty="0"/>
              <a:t>Output: 1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pro Kernel</a:t>
            </a:r>
          </a:p>
          <a:p>
            <a:endParaRPr lang="de-DE" dirty="0"/>
          </a:p>
          <a:p>
            <a:r>
              <a:rPr lang="de-DE" dirty="0"/>
              <a:t>3 Hauptoperationen: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Convolution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Pooling</a:t>
            </a:r>
          </a:p>
          <a:p>
            <a:pPr marL="171450" indent="-171450">
              <a:buFontTx/>
              <a:buChar char="-"/>
            </a:pPr>
            <a:r>
              <a:rPr lang="de-DE" dirty="0"/>
              <a:t>Non </a:t>
            </a:r>
            <a:r>
              <a:rPr lang="de-DE" dirty="0" err="1"/>
              <a:t>Linearity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18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Angelehnt an diskrete </a:t>
            </a:r>
            <a:r>
              <a:rPr lang="de-DE" dirty="0" err="1"/>
              <a:t>konvolution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Gewichtsmatrix </a:t>
            </a:r>
            <a:r>
              <a:rPr lang="de-DE" dirty="0" err="1"/>
              <a:t>slided</a:t>
            </a:r>
            <a:r>
              <a:rPr lang="de-DE" dirty="0"/>
              <a:t> Input</a:t>
            </a:r>
          </a:p>
          <a:p>
            <a:pPr marL="171450" indent="-171450">
              <a:buFontTx/>
              <a:buChar char="-"/>
            </a:pPr>
            <a:r>
              <a:rPr lang="de-DE" dirty="0"/>
              <a:t>=&gt; Gewichtsmatrix * Rezeptives Feld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Wie bei normalen </a:t>
            </a:r>
            <a:r>
              <a:rPr lang="de-DE" dirty="0" err="1"/>
              <a:t>neuron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Gewichtsmatrix hat andere form</a:t>
            </a:r>
          </a:p>
          <a:p>
            <a:pPr marL="0" indent="0">
              <a:buFontTx/>
              <a:buNone/>
            </a:pPr>
            <a:r>
              <a:rPr lang="de-DE" dirty="0"/>
              <a:t>Teilweise verbunden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Stride</a:t>
            </a:r>
            <a:r>
              <a:rPr lang="de-DE" dirty="0"/>
              <a:t> &amp; </a:t>
            </a:r>
            <a:r>
              <a:rPr lang="de-DE" dirty="0" err="1"/>
              <a:t>Padding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Non </a:t>
            </a:r>
            <a:r>
              <a:rPr lang="de-DE" dirty="0" err="1"/>
              <a:t>Linearity</a:t>
            </a:r>
            <a:r>
              <a:rPr lang="de-DE" dirty="0"/>
              <a:t>: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normalen</a:t>
            </a:r>
            <a:r>
              <a:rPr lang="en-US" dirty="0"/>
              <a:t> neuron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0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hier ist es wie beim MLP eine Verkettung der vorherigen Layer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2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Meine Forschungsfrage war welches neuronale Netz ist am besten für die Klassifizierung von Werkzeugen geeignet</a:t>
            </a:r>
          </a:p>
          <a:p>
            <a:endParaRPr lang="de-DE" dirty="0"/>
          </a:p>
          <a:p>
            <a:r>
              <a:rPr lang="de-DE" dirty="0"/>
              <a:t>Da die Arbeit in Englisch verfasst wurde ist auf der Folie nochmal das original zitiert </a:t>
            </a:r>
          </a:p>
          <a:p>
            <a:endParaRPr lang="de-DE" dirty="0"/>
          </a:p>
          <a:p>
            <a:r>
              <a:rPr lang="de-DE" dirty="0"/>
              <a:t>Die Forschungsfrage wurde in einem Experiment analysiert. </a:t>
            </a:r>
          </a:p>
          <a:p>
            <a:r>
              <a:rPr lang="de-DE" dirty="0"/>
              <a:t>Im folgenden erkläre ich dessen Methodik.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Experiment lief wie folgt ab:</a:t>
            </a:r>
          </a:p>
          <a:p>
            <a:r>
              <a:rPr lang="de-DE" dirty="0"/>
              <a:t>Neuronale netze wurden </a:t>
            </a:r>
            <a:r>
              <a:rPr lang="de-DE" dirty="0" err="1"/>
              <a:t>supervised</a:t>
            </a:r>
            <a:r>
              <a:rPr lang="de-DE" dirty="0"/>
              <a:t> trainiert Nahaufnahme eines Werkzeuges in 6 </a:t>
            </a:r>
            <a:r>
              <a:rPr lang="de-DE" dirty="0" err="1"/>
              <a:t>klassen</a:t>
            </a:r>
            <a:r>
              <a:rPr lang="de-DE" dirty="0"/>
              <a:t> (</a:t>
            </a:r>
            <a:r>
              <a:rPr lang="de-DE" dirty="0" err="1"/>
              <a:t>bohrer</a:t>
            </a:r>
            <a:r>
              <a:rPr lang="de-DE" dirty="0"/>
              <a:t>, </a:t>
            </a:r>
            <a:r>
              <a:rPr lang="de-DE" dirty="0" err="1"/>
              <a:t>hammer</a:t>
            </a:r>
            <a:r>
              <a:rPr lang="de-DE" dirty="0"/>
              <a:t>, säge, </a:t>
            </a:r>
            <a:r>
              <a:rPr lang="de-DE" dirty="0" err="1"/>
              <a:t>schraubenschlüssel</a:t>
            </a:r>
            <a:r>
              <a:rPr lang="de-DE" dirty="0"/>
              <a:t>, </a:t>
            </a:r>
            <a:r>
              <a:rPr lang="de-DE" dirty="0" err="1"/>
              <a:t>schraubenzieher</a:t>
            </a:r>
            <a:r>
              <a:rPr lang="de-DE" dirty="0"/>
              <a:t> und </a:t>
            </a:r>
            <a:r>
              <a:rPr lang="de-DE" dirty="0" err="1"/>
              <a:t>zange</a:t>
            </a:r>
            <a:r>
              <a:rPr lang="de-DE" dirty="0"/>
              <a:t>) zu klassifizieren</a:t>
            </a:r>
          </a:p>
          <a:p>
            <a:r>
              <a:rPr lang="de-DE" dirty="0"/>
              <a:t>d.h. die Bilder wurden durchliefen die Netze und die Klassifizierung des Netz wurde mit der tatsächlichen Klasse verglichen [</a:t>
            </a:r>
            <a:r>
              <a:rPr lang="de-DE" dirty="0" err="1"/>
              <a:t>grafik</a:t>
            </a:r>
            <a:r>
              <a:rPr lang="de-DE" dirty="0"/>
              <a:t> durchlaufen]</a:t>
            </a:r>
          </a:p>
          <a:p>
            <a:endParaRPr lang="de-DE" dirty="0"/>
          </a:p>
          <a:p>
            <a:r>
              <a:rPr lang="de-DE" dirty="0"/>
              <a:t>Anschließend wurden die neuronalen netze verglichen, wie </a:t>
            </a:r>
            <a:r>
              <a:rPr lang="de-DE" dirty="0" err="1"/>
              <a:t>accurat</a:t>
            </a:r>
            <a:r>
              <a:rPr lang="de-DE" dirty="0"/>
              <a:t> sie </a:t>
            </a:r>
            <a:r>
              <a:rPr lang="de-DE" dirty="0" err="1"/>
              <a:t>klassifzieren</a:t>
            </a:r>
            <a:endParaRPr lang="de-DE" dirty="0"/>
          </a:p>
          <a:p>
            <a:endParaRPr lang="de-DE" dirty="0"/>
          </a:p>
          <a:p>
            <a:r>
              <a:rPr lang="de-DE" dirty="0"/>
              <a:t>Dafür habe ich in meiner Bachelorarbeit die Trainingsdaten selbst erhoben</a:t>
            </a:r>
          </a:p>
          <a:p>
            <a:r>
              <a:rPr lang="de-DE" dirty="0"/>
              <a:t>Zum vergleichen der Neuronalen Netze habe ich den momentanen stand der </a:t>
            </a:r>
            <a:r>
              <a:rPr lang="de-DE" dirty="0" err="1"/>
              <a:t>wissenschaft</a:t>
            </a:r>
            <a:r>
              <a:rPr lang="de-DE" dirty="0"/>
              <a:t> die wichtigsten neuronalen netze in folge einer </a:t>
            </a:r>
            <a:r>
              <a:rPr lang="de-DE" dirty="0" err="1"/>
              <a:t>literaturrecherche</a:t>
            </a:r>
            <a:r>
              <a:rPr lang="de-DE" dirty="0"/>
              <a:t> erhoben</a:t>
            </a:r>
          </a:p>
          <a:p>
            <a:endParaRPr lang="de-DE" dirty="0"/>
          </a:p>
          <a:p>
            <a:r>
              <a:rPr lang="de-DE" dirty="0"/>
              <a:t>Im folgenden gehe ich auf die Erhebung der Trainingsdaten, die Auswahl de zu vergleichenden Neuronalen Netze und die Diskussion der Ergebnisse ein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Trainingsdate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Primärerhebung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erhoben</a:t>
            </a:r>
            <a:endParaRPr lang="en-US" dirty="0"/>
          </a:p>
          <a:p>
            <a:endParaRPr lang="de-DE" dirty="0"/>
          </a:p>
          <a:p>
            <a:r>
              <a:rPr lang="de-DE" dirty="0"/>
              <a:t>Freundlicherweise  Ein bekannter Schreiner hatte uns hierfür seine Werkstatt zur Verfügung gestellt</a:t>
            </a:r>
          </a:p>
          <a:p>
            <a:r>
              <a:rPr lang="de-DE" dirty="0"/>
              <a:t>Ich konnte mir 3 freiwillige Unterstützer organisieren</a:t>
            </a:r>
          </a:p>
          <a:p>
            <a:endParaRPr lang="de-DE" dirty="0"/>
          </a:p>
          <a:p>
            <a:r>
              <a:rPr lang="de-DE" dirty="0"/>
              <a:t>Wichtig war hierbei Aufnahmewinkel und Hintergründe beständig zu wechseln um Hintergrund und Perspektiven Bias in den Daten zu minimiert [nächste </a:t>
            </a:r>
            <a:r>
              <a:rPr lang="de-DE" dirty="0" err="1"/>
              <a:t>bilder</a:t>
            </a:r>
            <a:r>
              <a:rPr lang="de-DE" dirty="0"/>
              <a:t>]</a:t>
            </a:r>
          </a:p>
          <a:p>
            <a:r>
              <a:rPr lang="de-DE" dirty="0"/>
              <a:t>Bias sind </a:t>
            </a:r>
            <a:r>
              <a:rPr lang="de-DE" dirty="0" err="1"/>
              <a:t>vorurteile</a:t>
            </a:r>
            <a:r>
              <a:rPr lang="de-DE" dirty="0"/>
              <a:t> in den </a:t>
            </a:r>
            <a:r>
              <a:rPr lang="de-DE" dirty="0" err="1"/>
              <a:t>daten</a:t>
            </a:r>
            <a:r>
              <a:rPr lang="de-DE" dirty="0"/>
              <a:t> eine </a:t>
            </a:r>
            <a:r>
              <a:rPr lang="de-DE" dirty="0" err="1"/>
              <a:t>ki</a:t>
            </a:r>
            <a:r>
              <a:rPr lang="de-DE" dirty="0"/>
              <a:t> hatte zum </a:t>
            </a:r>
            <a:r>
              <a:rPr lang="de-DE" dirty="0" err="1"/>
              <a:t>beispiel</a:t>
            </a:r>
            <a:r>
              <a:rPr lang="de-DE" dirty="0"/>
              <a:t> die Aufgabe das unterscheiden von wölfen und </a:t>
            </a:r>
            <a:r>
              <a:rPr lang="de-DE" dirty="0" err="1"/>
              <a:t>hunde</a:t>
            </a:r>
            <a:r>
              <a:rPr lang="de-DE" dirty="0"/>
              <a:t> =&gt; </a:t>
            </a:r>
            <a:r>
              <a:rPr lang="de-DE" dirty="0" err="1"/>
              <a:t>schnee</a:t>
            </a:r>
            <a:endParaRPr lang="de-DE" dirty="0"/>
          </a:p>
          <a:p>
            <a:endParaRPr lang="de-DE" dirty="0"/>
          </a:p>
          <a:p>
            <a:r>
              <a:rPr lang="de-DE" dirty="0"/>
              <a:t>Am Ende des Tages hatten wir über 20.000 Bilder.</a:t>
            </a:r>
          </a:p>
          <a:p>
            <a:endParaRPr lang="de-DE" dirty="0"/>
          </a:p>
          <a:p>
            <a:r>
              <a:rPr lang="de-DE" dirty="0"/>
              <a:t>GGF weglassen:</a:t>
            </a:r>
          </a:p>
          <a:p>
            <a:r>
              <a:rPr lang="de-DE" dirty="0"/>
              <a:t>- Das resultierende Dataset, das TIC Dataset für Tool Image </a:t>
            </a:r>
            <a:r>
              <a:rPr lang="de-DE" dirty="0" err="1"/>
              <a:t>Classification</a:t>
            </a:r>
            <a:r>
              <a:rPr lang="de-DE" dirty="0"/>
              <a:t> Dataset,</a:t>
            </a:r>
          </a:p>
          <a:p>
            <a:r>
              <a:rPr lang="de-DE" dirty="0"/>
              <a:t>- Beinhaltet 20400 Bilder also 3400 je Klasse</a:t>
            </a:r>
          </a:p>
          <a:p>
            <a:r>
              <a:rPr lang="de-DE" dirty="0"/>
              <a:t>- Ein Ausbalanciertes Trainingsset war sowohl für das lernen wie auch aufgrund der verwendeten Metrik vorteilhaft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7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Literaturrecherche habe ich nach einer wissenschaftlich anerkannten Methode nach </a:t>
            </a:r>
            <a:r>
              <a:rPr lang="de-DE" dirty="0" err="1"/>
              <a:t>webster</a:t>
            </a:r>
            <a:r>
              <a:rPr lang="de-DE" dirty="0"/>
              <a:t> und </a:t>
            </a:r>
            <a:r>
              <a:rPr lang="de-DE" dirty="0" err="1"/>
              <a:t>watson</a:t>
            </a:r>
            <a:r>
              <a:rPr lang="de-DE" dirty="0"/>
              <a:t> 2002 durchgeführt</a:t>
            </a:r>
          </a:p>
          <a:p>
            <a:r>
              <a:rPr lang="de-DE" dirty="0"/>
              <a:t>Dabei habe ich über 200 Paper zum Thema Image </a:t>
            </a:r>
            <a:r>
              <a:rPr lang="de-DE" dirty="0" err="1"/>
              <a:t>Classification</a:t>
            </a:r>
            <a:r>
              <a:rPr lang="de-DE" dirty="0"/>
              <a:t> analysiert</a:t>
            </a:r>
          </a:p>
          <a:p>
            <a:endParaRPr lang="de-DE" dirty="0"/>
          </a:p>
          <a:p>
            <a:r>
              <a:rPr lang="de-DE" dirty="0"/>
              <a:t>Dabei wurden die Konzepte von Neuronalen Netze festgestellt</a:t>
            </a:r>
          </a:p>
          <a:p>
            <a:r>
              <a:rPr lang="de-DE" dirty="0"/>
              <a:t>Auf deren Basis wurde dieser Konzepte habe ich die zu vergleichenden Netze ausgewählt und in </a:t>
            </a:r>
            <a:r>
              <a:rPr lang="de-DE" dirty="0" err="1"/>
              <a:t>Keras</a:t>
            </a:r>
            <a:r>
              <a:rPr lang="de-DE" dirty="0"/>
              <a:t> </a:t>
            </a:r>
            <a:r>
              <a:rPr lang="de-DE" dirty="0" err="1"/>
              <a:t>reimplementiert</a:t>
            </a:r>
            <a:endParaRPr lang="de-DE" dirty="0"/>
          </a:p>
          <a:p>
            <a:endParaRPr lang="de-DE" dirty="0"/>
          </a:p>
          <a:p>
            <a:r>
              <a:rPr lang="de-DE" dirty="0"/>
              <a:t>Die gefundenen </a:t>
            </a:r>
            <a:r>
              <a:rPr lang="de-DE" dirty="0" err="1"/>
              <a:t>concepte</a:t>
            </a:r>
            <a:r>
              <a:rPr lang="de-DE" dirty="0"/>
              <a:t> sind:</a:t>
            </a:r>
          </a:p>
          <a:p>
            <a:r>
              <a:rPr lang="de-DE" dirty="0"/>
              <a:t>- </a:t>
            </a:r>
            <a:r>
              <a:rPr lang="de-DE" dirty="0" err="1"/>
              <a:t>Conv</a:t>
            </a:r>
            <a:r>
              <a:rPr lang="de-DE" dirty="0"/>
              <a:t> NNs</a:t>
            </a:r>
          </a:p>
          <a:p>
            <a:r>
              <a:rPr lang="de-DE" dirty="0"/>
              <a:t>- Residual NNs</a:t>
            </a:r>
          </a:p>
          <a:p>
            <a:r>
              <a:rPr lang="de-DE" dirty="0"/>
              <a:t>- </a:t>
            </a:r>
            <a:r>
              <a:rPr lang="de-DE" dirty="0" err="1"/>
              <a:t>Inception</a:t>
            </a:r>
            <a:r>
              <a:rPr lang="de-DE" dirty="0"/>
              <a:t> NNs</a:t>
            </a:r>
          </a:p>
          <a:p>
            <a:r>
              <a:rPr lang="de-DE" dirty="0"/>
              <a:t>- </a:t>
            </a:r>
            <a:r>
              <a:rPr lang="de-DE" dirty="0" err="1"/>
              <a:t>Dense</a:t>
            </a:r>
            <a:r>
              <a:rPr lang="de-DE" dirty="0"/>
              <a:t> </a:t>
            </a:r>
            <a:r>
              <a:rPr lang="de-DE" dirty="0" err="1"/>
              <a:t>Conv</a:t>
            </a:r>
            <a:r>
              <a:rPr lang="de-DE" dirty="0"/>
              <a:t> NNs</a:t>
            </a:r>
          </a:p>
          <a:p>
            <a:r>
              <a:rPr lang="de-DE" dirty="0"/>
              <a:t>- Sep </a:t>
            </a:r>
            <a:r>
              <a:rPr lang="de-DE" dirty="0" err="1"/>
              <a:t>Conv</a:t>
            </a:r>
            <a:r>
              <a:rPr lang="de-DE" dirty="0"/>
              <a:t> NNs</a:t>
            </a:r>
          </a:p>
          <a:p>
            <a:r>
              <a:rPr lang="de-DE" dirty="0"/>
              <a:t>- </a:t>
            </a:r>
            <a:r>
              <a:rPr lang="de-DE" dirty="0" err="1"/>
              <a:t>Capsule</a:t>
            </a:r>
            <a:r>
              <a:rPr lang="de-DE" dirty="0"/>
              <a:t> NNs</a:t>
            </a:r>
          </a:p>
          <a:p>
            <a:endParaRPr lang="de-DE" dirty="0"/>
          </a:p>
          <a:p>
            <a:r>
              <a:rPr lang="de-DE" dirty="0" err="1"/>
              <a:t>Concepte</a:t>
            </a:r>
            <a:r>
              <a:rPr lang="de-DE" dirty="0"/>
              <a:t> sind Arten wie neuronale Netze aufgebaut sind</a:t>
            </a:r>
          </a:p>
          <a:p>
            <a:endParaRPr lang="de-DE" dirty="0"/>
          </a:p>
          <a:p>
            <a:r>
              <a:rPr lang="de-DE" dirty="0"/>
              <a:t>Aufgrund der knappen Zeit habe ich die </a:t>
            </a:r>
            <a:r>
              <a:rPr lang="en-US" dirty="0" err="1"/>
              <a:t>Konzepte</a:t>
            </a:r>
            <a:r>
              <a:rPr lang="en-US" dirty="0"/>
              <a:t> und </a:t>
            </a:r>
            <a:r>
              <a:rPr lang="en-US" dirty="0" err="1"/>
              <a:t>Netze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Appendix </a:t>
            </a:r>
            <a:r>
              <a:rPr lang="en-US" dirty="0" err="1"/>
              <a:t>vorbereitet</a:t>
            </a:r>
            <a:r>
              <a:rPr lang="en-US" dirty="0"/>
              <a:t>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fragen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Vortrag</a:t>
            </a:r>
            <a:r>
              <a:rPr lang="en-US" dirty="0"/>
              <a:t> </a:t>
            </a:r>
            <a:r>
              <a:rPr lang="en-US" dirty="0" err="1"/>
              <a:t>gerne</a:t>
            </a:r>
            <a:r>
              <a:rPr lang="en-US" dirty="0"/>
              <a:t> </a:t>
            </a:r>
            <a:r>
              <a:rPr lang="en-US" dirty="0" err="1"/>
              <a:t>darauf</a:t>
            </a:r>
            <a:r>
              <a:rPr lang="en-US" dirty="0"/>
              <a:t> </a:t>
            </a:r>
            <a:r>
              <a:rPr lang="en-US" dirty="0" err="1"/>
              <a:t>eingehen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0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 Netze basierten auf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Layern</a:t>
            </a:r>
            <a:endParaRPr lang="de-DE" dirty="0"/>
          </a:p>
          <a:p>
            <a:r>
              <a:rPr lang="de-DE" dirty="0"/>
              <a:t>Das Netz welches nur </a:t>
            </a:r>
            <a:r>
              <a:rPr lang="de-DE" dirty="0" err="1"/>
              <a:t>Convolutional</a:t>
            </a:r>
            <a:r>
              <a:rPr lang="de-DE" dirty="0"/>
              <a:t> Layer klassifizierte 72% der Werkzeuge richtig</a:t>
            </a:r>
          </a:p>
          <a:p>
            <a:r>
              <a:rPr lang="de-DE" dirty="0"/>
              <a:t>Netze welche Skip </a:t>
            </a:r>
            <a:r>
              <a:rPr lang="de-DE" dirty="0" err="1"/>
              <a:t>Cons</a:t>
            </a:r>
            <a:r>
              <a:rPr lang="de-DE" dirty="0"/>
              <a:t> verwendeten (also, Res. Inc. </a:t>
            </a:r>
            <a:r>
              <a:rPr lang="de-DE" dirty="0" err="1"/>
              <a:t>Dense</a:t>
            </a:r>
            <a:r>
              <a:rPr lang="de-DE" dirty="0"/>
              <a:t>) erreichten 93-97%</a:t>
            </a:r>
          </a:p>
          <a:p>
            <a:r>
              <a:rPr lang="de-DE" dirty="0"/>
              <a:t>Während das Netz welches eine sehr geringe Batchsize hatte nur 16% erreichte das ist der </a:t>
            </a:r>
            <a:r>
              <a:rPr lang="de-DE" dirty="0" err="1"/>
              <a:t>anteil</a:t>
            </a:r>
            <a:r>
              <a:rPr lang="de-DE" dirty="0"/>
              <a:t> einer klasse also die </a:t>
            </a:r>
            <a:r>
              <a:rPr lang="de-DE" dirty="0" err="1"/>
              <a:t>wahrscheinlichkeit</a:t>
            </a:r>
            <a:r>
              <a:rPr lang="de-DE" dirty="0"/>
              <a:t> dass man richtig rät</a:t>
            </a:r>
          </a:p>
          <a:p>
            <a:r>
              <a:rPr lang="de-DE" dirty="0"/>
              <a:t>Folglich lernte dieses netz </a:t>
            </a:r>
            <a:r>
              <a:rPr lang="de-DE" dirty="0" err="1"/>
              <a:t>garnichts</a:t>
            </a:r>
            <a:endParaRPr lang="de-DE" dirty="0"/>
          </a:p>
          <a:p>
            <a:endParaRPr lang="de-DE" dirty="0"/>
          </a:p>
          <a:p>
            <a:r>
              <a:rPr lang="de-DE" dirty="0"/>
              <a:t>Zusammenfassend lässt sich sagen:</a:t>
            </a:r>
          </a:p>
          <a:p>
            <a:r>
              <a:rPr lang="de-DE" dirty="0"/>
              <a:t>Für Tool Image </a:t>
            </a:r>
            <a:r>
              <a:rPr lang="de-DE" dirty="0" err="1"/>
              <a:t>Classification</a:t>
            </a:r>
            <a:r>
              <a:rPr lang="de-DE" dirty="0"/>
              <a:t> sind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die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verbessern das lernen und zu geringe </a:t>
            </a:r>
            <a:r>
              <a:rPr lang="de-DE" dirty="0" err="1"/>
              <a:t>batchsizes</a:t>
            </a:r>
            <a:r>
              <a:rPr lang="de-DE" dirty="0"/>
              <a:t> sind zu vermeiden</a:t>
            </a:r>
          </a:p>
          <a:p>
            <a:endParaRPr lang="de-DE" dirty="0"/>
          </a:p>
          <a:p>
            <a:r>
              <a:rPr lang="de-DE" dirty="0"/>
              <a:t>Ggf. letzte </a:t>
            </a:r>
            <a:r>
              <a:rPr lang="de-DE" dirty="0" err="1"/>
              <a:t>folie</a:t>
            </a:r>
            <a:r>
              <a:rPr lang="de-DE" dirty="0"/>
              <a:t> weglassen und hier kurz </a:t>
            </a:r>
            <a:r>
              <a:rPr lang="de-DE" dirty="0" err="1"/>
              <a:t>benefit</a:t>
            </a:r>
            <a:r>
              <a:rPr lang="de-DE" dirty="0"/>
              <a:t> der </a:t>
            </a:r>
            <a:r>
              <a:rPr lang="de-DE" dirty="0" err="1"/>
              <a:t>arbeit</a:t>
            </a:r>
            <a:r>
              <a:rPr lang="de-DE" dirty="0"/>
              <a:t> (</a:t>
            </a:r>
            <a:r>
              <a:rPr lang="de-DE" dirty="0" err="1"/>
              <a:t>reciht</a:t>
            </a:r>
            <a:r>
              <a:rPr lang="de-DE" dirty="0"/>
              <a:t> nicht für </a:t>
            </a:r>
            <a:r>
              <a:rPr lang="de-DE" dirty="0" err="1"/>
              <a:t>businesscenario</a:t>
            </a:r>
            <a:r>
              <a:rPr lang="de-DE" dirty="0"/>
              <a:t> und nicht genug </a:t>
            </a:r>
            <a:r>
              <a:rPr lang="de-DE" dirty="0" err="1"/>
              <a:t>werkzeug</a:t>
            </a:r>
            <a:r>
              <a:rPr lang="de-DE" dirty="0"/>
              <a:t> aber </a:t>
            </a:r>
            <a:r>
              <a:rPr lang="de-DE" dirty="0" err="1"/>
              <a:t>poc</a:t>
            </a:r>
            <a:r>
              <a:rPr lang="de-DE" dirty="0"/>
              <a:t> und netze beliebig erweiterbar für alle </a:t>
            </a:r>
            <a:r>
              <a:rPr lang="de-DE" dirty="0" err="1"/>
              <a:t>werkzeuge</a:t>
            </a:r>
            <a:r>
              <a:rPr lang="de-DE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86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  <a:p>
            <a:endParaRPr lang="de-DE" dirty="0"/>
          </a:p>
          <a:p>
            <a:r>
              <a:rPr lang="de-DE" dirty="0"/>
              <a:t>Bezogen auf das </a:t>
            </a:r>
            <a:r>
              <a:rPr lang="de-DE" dirty="0" err="1"/>
              <a:t>Businesszenario</a:t>
            </a:r>
            <a:r>
              <a:rPr lang="de-DE" dirty="0"/>
              <a:t> vom Anfang um den Techniker mit einer </a:t>
            </a:r>
            <a:r>
              <a:rPr lang="de-DE" dirty="0" err="1"/>
              <a:t>Schitt</a:t>
            </a:r>
            <a:r>
              <a:rPr lang="de-DE" dirty="0"/>
              <a:t> für </a:t>
            </a:r>
            <a:r>
              <a:rPr lang="de-DE" dirty="0" err="1"/>
              <a:t>Schitt</a:t>
            </a:r>
            <a:r>
              <a:rPr lang="de-DE" dirty="0"/>
              <a:t> </a:t>
            </a:r>
            <a:r>
              <a:rPr lang="de-DE" dirty="0" err="1"/>
              <a:t>anleitung</a:t>
            </a:r>
            <a:r>
              <a:rPr lang="de-DE" dirty="0"/>
              <a:t> in seinem </a:t>
            </a:r>
            <a:r>
              <a:rPr lang="de-DE" dirty="0" err="1"/>
              <a:t>sichtfeld</a:t>
            </a:r>
            <a:r>
              <a:rPr lang="de-DE" dirty="0"/>
              <a:t> zu unterstützen</a:t>
            </a:r>
            <a:r>
              <a:rPr lang="en-US" dirty="0"/>
              <a:t> </a:t>
            </a:r>
            <a:r>
              <a:rPr lang="en-US" dirty="0" err="1"/>
              <a:t>reicht</a:t>
            </a:r>
            <a:r>
              <a:rPr lang="en-US" dirty="0"/>
              <a:t> die </a:t>
            </a:r>
            <a:r>
              <a:rPr lang="en-US" dirty="0" err="1"/>
              <a:t>reine</a:t>
            </a:r>
            <a:r>
              <a:rPr lang="en-US" dirty="0"/>
              <a:t> </a:t>
            </a:r>
            <a:r>
              <a:rPr lang="en-US" dirty="0" err="1"/>
              <a:t>Werkzeug</a:t>
            </a:r>
            <a:r>
              <a:rPr lang="en-US" dirty="0"/>
              <a:t> </a:t>
            </a:r>
            <a:r>
              <a:rPr lang="en-US" dirty="0" err="1"/>
              <a:t>klassifizierung</a:t>
            </a:r>
            <a:r>
              <a:rPr lang="en-US" dirty="0"/>
              <a:t> </a:t>
            </a:r>
            <a:r>
              <a:rPr lang="en-US" dirty="0" err="1"/>
              <a:t>natürlich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aus.</a:t>
            </a:r>
            <a:endParaRPr lang="en-US" dirty="0"/>
          </a:p>
          <a:p>
            <a:r>
              <a:rPr lang="de-DE" dirty="0"/>
              <a:t>H</a:t>
            </a:r>
            <a:r>
              <a:rPr lang="en-US" dirty="0" err="1"/>
              <a:t>ierzu</a:t>
            </a:r>
            <a:r>
              <a:rPr lang="en-US" dirty="0"/>
              <a:t> </a:t>
            </a:r>
            <a:r>
              <a:rPr lang="en-US" dirty="0" err="1"/>
              <a:t>müssen</a:t>
            </a:r>
            <a:r>
              <a:rPr lang="en-US" dirty="0"/>
              <a:t> </a:t>
            </a:r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relevanten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Camerastream</a:t>
            </a:r>
            <a:r>
              <a:rPr lang="en-US" dirty="0"/>
              <a:t> des AR Device </a:t>
            </a:r>
            <a:r>
              <a:rPr lang="en-US" dirty="0" err="1"/>
              <a:t>erkannt</a:t>
            </a:r>
            <a:r>
              <a:rPr lang="en-US" dirty="0"/>
              <a:t> und </a:t>
            </a:r>
            <a:r>
              <a:rPr lang="en-US" dirty="0" err="1"/>
              <a:t>klassifiziert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dies </a:t>
            </a:r>
            <a:r>
              <a:rPr lang="en-US" dirty="0" err="1"/>
              <a:t>bezeichnet</a:t>
            </a:r>
            <a:r>
              <a:rPr lang="en-US" dirty="0"/>
              <a:t> man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Objekt</a:t>
            </a:r>
            <a:r>
              <a:rPr lang="en-US" dirty="0"/>
              <a:t> tracking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Somit hätte man eine Software welche die Umgebung des Techniker ausreichend wahr nimmt.</a:t>
            </a:r>
          </a:p>
          <a:p>
            <a:r>
              <a:rPr lang="de-DE" dirty="0"/>
              <a:t>Reichert man diese mit simplen Handlungsanweisungen(wie zum </a:t>
            </a:r>
            <a:r>
              <a:rPr lang="de-DE" dirty="0" err="1"/>
              <a:t>beispiel</a:t>
            </a:r>
            <a:r>
              <a:rPr lang="de-DE" dirty="0"/>
              <a:t> aus </a:t>
            </a:r>
            <a:r>
              <a:rPr lang="de-DE" dirty="0" err="1"/>
              <a:t>montagebüchern</a:t>
            </a:r>
            <a:r>
              <a:rPr lang="de-DE" dirty="0"/>
              <a:t>) an ist eine Schritt für Schritt </a:t>
            </a:r>
            <a:r>
              <a:rPr lang="de-DE" dirty="0" err="1"/>
              <a:t>anleitung</a:t>
            </a:r>
            <a:r>
              <a:rPr lang="de-DE" dirty="0"/>
              <a:t> des Technikers möglich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r>
              <a:rPr lang="de-DE" dirty="0"/>
              <a:t> = richtig / alle</a:t>
            </a:r>
          </a:p>
          <a:p>
            <a:r>
              <a:rPr lang="de-DE" dirty="0"/>
              <a:t>Error = falsch / alle</a:t>
            </a:r>
          </a:p>
          <a:p>
            <a:endParaRPr lang="de-DE" dirty="0"/>
          </a:p>
          <a:p>
            <a:r>
              <a:rPr lang="de-DE" dirty="0" err="1"/>
              <a:t>Balancing</a:t>
            </a:r>
            <a:r>
              <a:rPr lang="de-DE" dirty="0"/>
              <a:t>: 99%katze 1%hund =&gt;immer </a:t>
            </a:r>
            <a:r>
              <a:rPr lang="de-DE" dirty="0" err="1"/>
              <a:t>katze</a:t>
            </a:r>
            <a:r>
              <a:rPr lang="de-DE" dirty="0"/>
              <a:t> raten und du bist zu  99% richtig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Features und Labels sind vorgegeben</a:t>
            </a:r>
          </a:p>
          <a:p>
            <a:r>
              <a:rPr lang="de-DE" dirty="0"/>
              <a:t>Fehler wird errechnet anhand von wie nahe </a:t>
            </a:r>
            <a:r>
              <a:rPr lang="de-DE" dirty="0" err="1"/>
              <a:t>predicted</a:t>
            </a:r>
            <a:r>
              <a:rPr lang="de-DE" dirty="0"/>
              <a:t> und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sind</a:t>
            </a:r>
          </a:p>
          <a:p>
            <a:r>
              <a:rPr lang="de-DE" dirty="0"/>
              <a:t>Optimiere Fehlerfunktion</a:t>
            </a:r>
          </a:p>
          <a:p>
            <a:endParaRPr lang="de-DE" dirty="0"/>
          </a:p>
          <a:p>
            <a:r>
              <a:rPr lang="de-DE" dirty="0" err="1"/>
              <a:t>Classification</a:t>
            </a:r>
            <a:r>
              <a:rPr lang="de-DE" dirty="0"/>
              <a:t> und Regression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3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4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3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51" y="160325"/>
            <a:ext cx="1976149" cy="8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3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1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3.JPG"/><Relationship Id="rId4" Type="http://schemas.openxmlformats.org/officeDocument/2006/relationships/image" Target="../media/image18.sv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slide" Target="slide23.xml"/><Relationship Id="rId3" Type="http://schemas.openxmlformats.org/officeDocument/2006/relationships/slide" Target="slide16.xml"/><Relationship Id="rId7" Type="http://schemas.openxmlformats.org/officeDocument/2006/relationships/image" Target="../media/image30.png"/><Relationship Id="rId12" Type="http://schemas.openxmlformats.org/officeDocument/2006/relationships/slide" Target="slide21.xml"/><Relationship Id="rId1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5" Type="http://schemas.openxmlformats.org/officeDocument/2006/relationships/slide" Target="slide22.xml"/><Relationship Id="rId10" Type="http://schemas.openxmlformats.org/officeDocument/2006/relationships/image" Target="../media/image31.png"/><Relationship Id="rId19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slide" Target="slide20.xml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slide" Target="slide9.xml"/><Relationship Id="rId7" Type="http://schemas.openxmlformats.org/officeDocument/2006/relationships/image" Target="../media/image12.png"/><Relationship Id="rId12" Type="http://schemas.openxmlformats.org/officeDocument/2006/relationships/slide" Target="slide12.xml"/><Relationship Id="rId2" Type="http://schemas.openxmlformats.org/officeDocument/2006/relationships/image" Target="../media/image1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slide" Target="slide15.xml"/><Relationship Id="rId10" Type="http://schemas.openxmlformats.org/officeDocument/2006/relationships/image" Target="../media/image13.png"/><Relationship Id="rId4" Type="http://schemas.openxmlformats.org/officeDocument/2006/relationships/image" Target="../media/image110.png"/><Relationship Id="rId9" Type="http://schemas.openxmlformats.org/officeDocument/2006/relationships/slide" Target="slide11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/>
          <a:stretch/>
        </p:blipFill>
        <p:spPr>
          <a:xfrm>
            <a:off x="4584700" y="0"/>
            <a:ext cx="7772400" cy="6858000"/>
          </a:xfrm>
          <a:prstGeom prst="rect">
            <a:avLst/>
          </a:prstGeom>
        </p:spPr>
      </p:pic>
      <p:sp>
        <p:nvSpPr>
          <p:cNvPr id="13" name="Rechteck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rgbClr val="2626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0">
            <a:extLst/>
          </p:cNvPr>
          <p:cNvCxnSpPr>
            <a:cxnSpLocks/>
          </p:cNvCxnSpPr>
          <p:nvPr/>
        </p:nvCxnSpPr>
        <p:spPr>
          <a:xfrm>
            <a:off x="387307" y="3809128"/>
            <a:ext cx="465804" cy="0"/>
          </a:xfrm>
          <a:prstGeom prst="line">
            <a:avLst/>
          </a:prstGeom>
          <a:noFill/>
          <a:ln w="28575" cap="flat" cmpd="sng" algn="ctr">
            <a:solidFill>
              <a:srgbClr val="EB478F"/>
            </a:solidFill>
            <a:prstDash val="solid"/>
          </a:ln>
          <a:effectLst/>
        </p:spPr>
      </p:cxnSp>
      <p:sp>
        <p:nvSpPr>
          <p:cNvPr id="18" name="!!Subheader">
            <a:extLst/>
          </p:cNvPr>
          <p:cNvSpPr txBox="1">
            <a:spLocks/>
          </p:cNvSpPr>
          <p:nvPr/>
        </p:nvSpPr>
        <p:spPr>
          <a:xfrm>
            <a:off x="234950" y="3990479"/>
            <a:ext cx="6317974" cy="3572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anhand neuraler Netzwerke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header">
            <a:extLst/>
          </p:cNvPr>
          <p:cNvSpPr txBox="1">
            <a:spLocks/>
          </p:cNvSpPr>
          <p:nvPr/>
        </p:nvSpPr>
        <p:spPr>
          <a:xfrm>
            <a:off x="234950" y="2302978"/>
            <a:ext cx="5943600" cy="132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Werkzeug</a:t>
            </a:r>
            <a:r>
              <a:rPr lang="en-US" sz="3200" dirty="0"/>
              <a:t> </a:t>
            </a:r>
            <a:r>
              <a:rPr lang="en-US" sz="3200" dirty="0" err="1"/>
              <a:t>Klassifizierung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31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Learning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9" name="Gruppieren 78"/>
          <p:cNvGrpSpPr/>
          <p:nvPr/>
        </p:nvGrpSpPr>
        <p:grpSpPr>
          <a:xfrm>
            <a:off x="561473" y="1905536"/>
            <a:ext cx="11069053" cy="1466046"/>
            <a:chOff x="561473" y="2695977"/>
            <a:chExt cx="11069053" cy="1466046"/>
          </a:xfrm>
        </p:grpSpPr>
        <p:pic>
          <p:nvPicPr>
            <p:cNvPr id="68" name="Grafik 67" descr="Kopf mit Zahnräder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20395" y="2709000"/>
              <a:ext cx="1440000" cy="1440000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08"/>
            <a:stretch/>
          </p:blipFill>
          <p:spPr>
            <a:xfrm>
              <a:off x="561473" y="2695977"/>
              <a:ext cx="1800000" cy="1466046"/>
            </a:xfrm>
            <a:prstGeom prst="rect">
              <a:avLst/>
            </a:prstGeom>
          </p:spPr>
        </p:pic>
        <p:sp>
          <p:nvSpPr>
            <p:cNvPr id="28" name="Rechteck: abgerundete Ecken 27"/>
            <p:cNvSpPr/>
            <p:nvPr/>
          </p:nvSpPr>
          <p:spPr>
            <a:xfrm>
              <a:off x="7519317" y="3214289"/>
              <a:ext cx="2635336" cy="429422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Schraubenzieher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Pfeil: nach rechts 28"/>
            <p:cNvSpPr/>
            <p:nvPr/>
          </p:nvSpPr>
          <p:spPr>
            <a:xfrm>
              <a:off x="2922946" y="3204112"/>
              <a:ext cx="735976" cy="4497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47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fik 68" descr="Häkchen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16126" y="2971800"/>
              <a:ext cx="914400" cy="914400"/>
            </a:xfrm>
            <a:prstGeom prst="rect">
              <a:avLst/>
            </a:prstGeom>
          </p:spPr>
        </p:pic>
        <p:sp>
          <p:nvSpPr>
            <p:cNvPr id="71" name="Pfeil: nach rechts 70"/>
            <p:cNvSpPr/>
            <p:nvPr/>
          </p:nvSpPr>
          <p:spPr>
            <a:xfrm>
              <a:off x="6221868" y="3204112"/>
              <a:ext cx="735976" cy="4497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47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561473" y="3956318"/>
            <a:ext cx="11069053" cy="1466046"/>
            <a:chOff x="561473" y="4504403"/>
            <a:chExt cx="11069053" cy="1466046"/>
          </a:xfrm>
        </p:grpSpPr>
        <p:pic>
          <p:nvPicPr>
            <p:cNvPr id="70" name="Grafik 69" descr="Schließen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16126" y="4685513"/>
              <a:ext cx="914400" cy="914400"/>
            </a:xfrm>
            <a:prstGeom prst="rect">
              <a:avLst/>
            </a:prstGeom>
          </p:spPr>
        </p:pic>
        <p:pic>
          <p:nvPicPr>
            <p:cNvPr id="72" name="Grafik 7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08"/>
            <a:stretch/>
          </p:blipFill>
          <p:spPr>
            <a:xfrm>
              <a:off x="561473" y="4504403"/>
              <a:ext cx="1800000" cy="1466046"/>
            </a:xfrm>
            <a:prstGeom prst="rect">
              <a:avLst/>
            </a:prstGeom>
          </p:spPr>
        </p:pic>
        <p:sp>
          <p:nvSpPr>
            <p:cNvPr id="73" name="Rechteck: abgerundete Ecken 72"/>
            <p:cNvSpPr/>
            <p:nvPr/>
          </p:nvSpPr>
          <p:spPr>
            <a:xfrm>
              <a:off x="7519317" y="5022715"/>
              <a:ext cx="2635336" cy="429422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Hammer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Pfeil: nach rechts 73"/>
            <p:cNvSpPr/>
            <p:nvPr/>
          </p:nvSpPr>
          <p:spPr>
            <a:xfrm>
              <a:off x="2922946" y="5012538"/>
              <a:ext cx="735976" cy="4497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47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Grafik 74" descr="Kopf mit Zahnräder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20395" y="4517426"/>
              <a:ext cx="1440000" cy="1440000"/>
            </a:xfrm>
            <a:prstGeom prst="rect">
              <a:avLst/>
            </a:prstGeom>
          </p:spPr>
        </p:pic>
        <p:sp>
          <p:nvSpPr>
            <p:cNvPr id="76" name="Pfeil: nach rechts 75"/>
            <p:cNvSpPr/>
            <p:nvPr/>
          </p:nvSpPr>
          <p:spPr>
            <a:xfrm>
              <a:off x="6221868" y="5012538"/>
              <a:ext cx="735976" cy="4497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47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837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</a:t>
            </a:r>
            <a:r>
              <a:rPr lang="de-DE" dirty="0" err="1"/>
              <a:t>Descent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50" y="1655212"/>
            <a:ext cx="8648700" cy="42862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7500" t="32407" r="26875" b="17037"/>
          <a:stretch/>
        </p:blipFill>
        <p:spPr>
          <a:xfrm>
            <a:off x="2184400" y="1360285"/>
            <a:ext cx="7823200" cy="4876104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6361848"/>
                  </p:ext>
                </p:extLst>
              </p:nvPr>
            </p:nvGraphicFramePr>
            <p:xfrm>
              <a:off x="1" y="12048"/>
              <a:ext cx="12192000" cy="6816167"/>
            </p:xfrm>
            <a:graphic>
              <a:graphicData uri="http://schemas.microsoft.com/office/powerpoint/2016/slidezoom">
                <pslz:sldZm>
                  <pslz:sldZmObj sldId="273" cId="3582331308">
                    <pslz:zmPr id="{474E4960-7CC6-4BA7-AA53-D256996F7802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161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12048"/>
                <a:ext cx="12192000" cy="681616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16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MLP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1417637"/>
            <a:ext cx="10753725" cy="4505325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796050"/>
                  </p:ext>
                </p:extLst>
              </p:nvPr>
            </p:nvGraphicFramePr>
            <p:xfrm>
              <a:off x="0" y="12048"/>
              <a:ext cx="12192000" cy="6816208"/>
            </p:xfrm>
            <a:graphic>
              <a:graphicData uri="http://schemas.microsoft.com/office/powerpoint/2016/slidezoom">
                <pslz:sldZm>
                  <pslz:sldZmObj sldId="274" cId="2461378393">
                    <pslz:zmPr id="{7FC84C64-6597-4A39-AA27-7A61A7BB8906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162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2048"/>
                <a:ext cx="12192000" cy="68162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33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MLP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81" y="1581121"/>
            <a:ext cx="9495239" cy="443443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7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Concepts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6560787"/>
                  </p:ext>
                </p:extLst>
              </p:nvPr>
            </p:nvGraphicFramePr>
            <p:xfrm>
              <a:off x="762000" y="1860550"/>
              <a:ext cx="3048000" cy="1714500"/>
            </p:xfrm>
            <a:graphic>
              <a:graphicData uri="http://schemas.microsoft.com/office/powerpoint/2016/slidezoom">
                <pslz:sldZm>
                  <pslz:sldZmObj sldId="280" cId="3339866682">
                    <pslz:zmPr id="{95DCB7AC-7C8A-44EF-81BF-1A2722EF681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1860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7327738"/>
                  </p:ext>
                </p:extLst>
              </p:nvPr>
            </p:nvGraphicFramePr>
            <p:xfrm>
              <a:off x="4572000" y="1860550"/>
              <a:ext cx="3048000" cy="1714500"/>
            </p:xfrm>
            <a:graphic>
              <a:graphicData uri="http://schemas.microsoft.com/office/powerpoint/2016/slidezoom">
                <pslz:sldZm>
                  <pslz:sldZmObj sldId="284" cId="1942109111">
                    <pslz:zmPr id="{1A5B896D-2C70-423B-BAFA-0500D8E78A9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1860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127151"/>
                  </p:ext>
                </p:extLst>
              </p:nvPr>
            </p:nvGraphicFramePr>
            <p:xfrm>
              <a:off x="8382000" y="1860550"/>
              <a:ext cx="3048000" cy="1714500"/>
            </p:xfrm>
            <a:graphic>
              <a:graphicData uri="http://schemas.microsoft.com/office/powerpoint/2016/slidezoom">
                <pslz:sldZm>
                  <pslz:sldZmObj sldId="285" cId="2664032406">
                    <pslz:zmPr id="{CC5AFD64-E8B2-4816-9288-2F64264DDB77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9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82000" y="1860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1816761"/>
                  </p:ext>
                </p:extLst>
              </p:nvPr>
            </p:nvGraphicFramePr>
            <p:xfrm>
              <a:off x="762000" y="4121150"/>
              <a:ext cx="3048000" cy="1714500"/>
            </p:xfrm>
            <a:graphic>
              <a:graphicData uri="http://schemas.microsoft.com/office/powerpoint/2016/slidezoom">
                <pslz:sldZm>
                  <pslz:sldZmObj sldId="286" cId="1279278180">
                    <pslz:zmPr id="{555D8CAE-9477-4085-9452-666569836AFD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hlinkClick r:id="rId12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2000" y="4121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6865955"/>
                  </p:ext>
                </p:extLst>
              </p:nvPr>
            </p:nvGraphicFramePr>
            <p:xfrm>
              <a:off x="4572000" y="4121150"/>
              <a:ext cx="3048000" cy="1714500"/>
            </p:xfrm>
            <a:graphic>
              <a:graphicData uri="http://schemas.microsoft.com/office/powerpoint/2016/slidezoom">
                <pslz:sldZm>
                  <pslz:sldZmObj sldId="287" cId="3063663527">
                    <pslz:zmPr id="{C1985127-1250-48BD-985B-993BF14A10EB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hlinkClick r:id="rId1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72000" y="4121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Folienzoom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2866332"/>
                  </p:ext>
                </p:extLst>
              </p:nvPr>
            </p:nvGraphicFramePr>
            <p:xfrm>
              <a:off x="8382000" y="4121150"/>
              <a:ext cx="3048000" cy="1714500"/>
            </p:xfrm>
            <a:graphic>
              <a:graphicData uri="http://schemas.microsoft.com/office/powerpoint/2016/slidezoom">
                <pslz:sldZm>
                  <pslz:sldZmObj sldId="288" cId="1427006053">
                    <pslz:zmPr id="{0A94700F-1CE7-465C-9D87-96791E1BC55A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Folienzoom 15">
                <a:hlinkClick r:id="rId18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82000" y="4121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160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34925"/>
            <a:ext cx="8532000" cy="1080000"/>
          </a:xfrm>
        </p:spPr>
        <p:txBody>
          <a:bodyPr/>
          <a:lstStyle/>
          <a:p>
            <a:r>
              <a:rPr lang="de-DE" dirty="0"/>
              <a:t>CNN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1388931"/>
            <a:ext cx="7213601" cy="4847356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7931626"/>
                  </p:ext>
                </p:extLst>
              </p:nvPr>
            </p:nvGraphicFramePr>
            <p:xfrm>
              <a:off x="-1" y="-12700"/>
              <a:ext cx="12192001" cy="6870699"/>
            </p:xfrm>
            <a:graphic>
              <a:graphicData uri="http://schemas.microsoft.com/office/powerpoint/2016/slidezoom">
                <pslz:sldZm>
                  <pslz:sldZmObj sldId="281" cId="1650132987">
                    <pslz:zmPr id="{35A92C84-5C5E-464D-9F0C-80C0848AF1A8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1" cy="6870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-12700"/>
                <a:ext cx="12192001" cy="6870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866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34925"/>
            <a:ext cx="8532000" cy="1080000"/>
          </a:xfrm>
        </p:spPr>
        <p:txBody>
          <a:bodyPr/>
          <a:lstStyle/>
          <a:p>
            <a:r>
              <a:rPr lang="de-DE" dirty="0"/>
              <a:t>CNN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78" y="1397000"/>
            <a:ext cx="9614445" cy="4813300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9822983"/>
                  </p:ext>
                </p:extLst>
              </p:nvPr>
            </p:nvGraphicFramePr>
            <p:xfrm>
              <a:off x="-3" y="-12700"/>
              <a:ext cx="12192003" cy="6870700"/>
            </p:xfrm>
            <a:graphic>
              <a:graphicData uri="http://schemas.microsoft.com/office/powerpoint/2016/slidezoom">
                <pslz:sldZm>
                  <pslz:sldZmObj sldId="283" cId="2636338913">
                    <pslz:zmPr id="{7A9F8B0C-7B13-408E-8BA8-E3F42C2AC9FF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3" cy="68707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" y="-12700"/>
                <a:ext cx="12192003" cy="68707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013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CNN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81" y="1458479"/>
            <a:ext cx="8351838" cy="4679716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9822983"/>
                  </p:ext>
                </p:extLst>
              </p:nvPr>
            </p:nvGraphicFramePr>
            <p:xfrm>
              <a:off x="-3" y="-12700"/>
              <a:ext cx="12192003" cy="6870700"/>
            </p:xfrm>
            <a:graphic>
              <a:graphicData uri="http://schemas.microsoft.com/office/powerpoint/2016/slidezoom">
                <pslz:sldZm>
                  <pslz:sldZmObj sldId="283" cId="2636338913">
                    <pslz:zmPr id="{7A9F8B0C-7B13-408E-8BA8-E3F42C2AC9FF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3" cy="68707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" y="-12700"/>
                <a:ext cx="12192003" cy="68707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633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Network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362" y="1351533"/>
            <a:ext cx="5375275" cy="500481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0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/>
          <a:stretch/>
        </p:blipFill>
        <p:spPr>
          <a:xfrm>
            <a:off x="4584700" y="0"/>
            <a:ext cx="7772400" cy="6858000"/>
          </a:xfrm>
          <a:prstGeom prst="rect">
            <a:avLst/>
          </a:prstGeom>
        </p:spPr>
      </p:pic>
      <p:sp>
        <p:nvSpPr>
          <p:cNvPr id="13" name="Rechteck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rgbClr val="2626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0">
            <a:extLst/>
          </p:cNvPr>
          <p:cNvCxnSpPr>
            <a:cxnSpLocks/>
          </p:cNvCxnSpPr>
          <p:nvPr/>
        </p:nvCxnSpPr>
        <p:spPr>
          <a:xfrm>
            <a:off x="387307" y="3809128"/>
            <a:ext cx="465804" cy="0"/>
          </a:xfrm>
          <a:prstGeom prst="line">
            <a:avLst/>
          </a:prstGeom>
          <a:noFill/>
          <a:ln w="28575" cap="flat" cmpd="sng" algn="ctr">
            <a:solidFill>
              <a:srgbClr val="EB5484"/>
            </a:solidFill>
            <a:prstDash val="solid"/>
          </a:ln>
          <a:effectLst/>
        </p:spPr>
      </p:cxnSp>
      <p:sp>
        <p:nvSpPr>
          <p:cNvPr id="18" name="!!Subheader">
            <a:extLst/>
          </p:cNvPr>
          <p:cNvSpPr txBox="1">
            <a:spLocks/>
          </p:cNvSpPr>
          <p:nvPr/>
        </p:nvSpPr>
        <p:spPr>
          <a:xfrm>
            <a:off x="234950" y="3990479"/>
            <a:ext cx="6048000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“The scope of this paper is to determine the best-performing neural network for tool image classiﬁcation”</a:t>
            </a:r>
          </a:p>
        </p:txBody>
      </p:sp>
      <p:sp>
        <p:nvSpPr>
          <p:cNvPr id="17" name="!!header">
            <a:extLst/>
          </p:cNvPr>
          <p:cNvSpPr txBox="1">
            <a:spLocks/>
          </p:cNvSpPr>
          <p:nvPr/>
        </p:nvSpPr>
        <p:spPr>
          <a:xfrm>
            <a:off x="234950" y="2302978"/>
            <a:ext cx="5943600" cy="132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Forschungsfrage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940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Inception</a:t>
            </a:r>
            <a:r>
              <a:rPr lang="de-DE" dirty="0"/>
              <a:t> Network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91" y="1537737"/>
            <a:ext cx="7981618" cy="45212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32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173" y="1744112"/>
            <a:ext cx="5437654" cy="41084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7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Capsule</a:t>
            </a:r>
            <a:r>
              <a:rPr lang="de-DE" dirty="0"/>
              <a:t> Network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689100" y="2514600"/>
            <a:ext cx="881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Capsule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endParaRPr lang="de-DE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Capsule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detects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de-DE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6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Separable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749" y="1323564"/>
            <a:ext cx="7358502" cy="494954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0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solidFill>
            <a:schemeClr val="tx1">
              <a:lumMod val="75000"/>
              <a:lumOff val="25000"/>
              <a:alpha val="66000"/>
            </a:schemeClr>
          </a:solidFill>
        </p:spPr>
        <p:txBody>
          <a:bodyPr/>
          <a:lstStyle/>
          <a:p>
            <a:r>
              <a:rPr lang="de-DE" dirty="0"/>
              <a:t>Methodik</a:t>
            </a:r>
            <a:endParaRPr lang="en-US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7980" y="2450512"/>
            <a:ext cx="12188460" cy="2874652"/>
            <a:chOff x="7980" y="2450512"/>
            <a:chExt cx="12188460" cy="287465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08"/>
            <a:stretch/>
          </p:blipFill>
          <p:spPr>
            <a:xfrm>
              <a:off x="7980" y="2493904"/>
              <a:ext cx="3082175" cy="2751032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2856835" y="2450512"/>
              <a:ext cx="4035627" cy="2491622"/>
            </a:xfrm>
            <a:prstGeom prst="rect">
              <a:avLst/>
            </a:prstGeom>
            <a:solidFill>
              <a:srgbClr val="4471EB"/>
            </a:solidFill>
            <a:scene3d>
              <a:camera prst="isometricOffAxis2Right"/>
              <a:lightRig rig="threePt" dir="t"/>
            </a:scene3d>
            <a:sp3d extrusionH="304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uppieren 61"/>
            <p:cNvGrpSpPr/>
            <p:nvPr/>
          </p:nvGrpSpPr>
          <p:grpSpPr>
            <a:xfrm>
              <a:off x="8259352" y="3002408"/>
              <a:ext cx="293051" cy="1746093"/>
              <a:chOff x="8257319" y="2885773"/>
              <a:chExt cx="293051" cy="174609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8257319" y="2885773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8257319" y="3138815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8257319" y="3378539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8257319" y="3633015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8257319" y="3886057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8257319" y="4139100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260091" y="4392142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hteck 17"/>
            <p:cNvSpPr/>
            <p:nvPr/>
          </p:nvSpPr>
          <p:spPr>
            <a:xfrm>
              <a:off x="3921196" y="2450512"/>
              <a:ext cx="4035627" cy="2491622"/>
            </a:xfrm>
            <a:prstGeom prst="rect">
              <a:avLst/>
            </a:prstGeom>
            <a:solidFill>
              <a:srgbClr val="4471EB"/>
            </a:solidFill>
            <a:scene3d>
              <a:camera prst="isometricOffAxis2Right"/>
              <a:lightRig rig="threePt" dir="t"/>
            </a:scene3d>
            <a:sp3d extrusionH="304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hteck 8"/>
            <p:cNvSpPr/>
            <p:nvPr/>
          </p:nvSpPr>
          <p:spPr>
            <a:xfrm>
              <a:off x="5639970" y="3049915"/>
              <a:ext cx="3138821" cy="1887593"/>
            </a:xfrm>
            <a:prstGeom prst="rect">
              <a:avLst/>
            </a:prstGeom>
            <a:solidFill>
              <a:srgbClr val="4471EB"/>
            </a:solidFill>
            <a:scene3d>
              <a:camera prst="isometricOffAxis2Right"/>
              <a:lightRig rig="threePt" dir="t"/>
            </a:scene3d>
            <a:sp3d extrusionH="609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hteck 4"/>
            <p:cNvSpPr/>
            <p:nvPr/>
          </p:nvSpPr>
          <p:spPr>
            <a:xfrm>
              <a:off x="3695812" y="2888930"/>
              <a:ext cx="1080000" cy="1080000"/>
            </a:xfrm>
            <a:prstGeom prst="rect">
              <a:avLst/>
            </a:prstGeom>
            <a:solidFill>
              <a:srgbClr val="3DEB4C"/>
            </a:solidFill>
            <a:ln>
              <a:solidFill>
                <a:schemeClr val="accent1">
                  <a:shade val="50000"/>
                  <a:alpha val="99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4958707" y="3264863"/>
              <a:ext cx="360000" cy="360000"/>
            </a:xfrm>
            <a:prstGeom prst="rect">
              <a:avLst/>
            </a:prstGeom>
            <a:solidFill>
              <a:srgbClr val="3DEB4C">
                <a:alpha val="69000"/>
              </a:srgbClr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304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4763112" y="4040900"/>
              <a:ext cx="1080000" cy="1080000"/>
            </a:xfrm>
            <a:prstGeom prst="rect">
              <a:avLst/>
            </a:prstGeom>
            <a:solidFill>
              <a:srgbClr val="3DEB4C"/>
            </a:solidFill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6424794" y="4416358"/>
              <a:ext cx="360000" cy="360000"/>
            </a:xfrm>
            <a:prstGeom prst="rect">
              <a:avLst/>
            </a:prstGeom>
            <a:solidFill>
              <a:srgbClr val="3DEB4C">
                <a:alpha val="69000"/>
              </a:srgbClr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609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Gerader Verbinder 9"/>
            <p:cNvCxnSpPr/>
            <p:nvPr/>
          </p:nvCxnSpPr>
          <p:spPr>
            <a:xfrm>
              <a:off x="3921196" y="3049915"/>
              <a:ext cx="854616" cy="256155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>
              <a:cxnSpLocks/>
            </p:cNvCxnSpPr>
            <p:nvPr/>
          </p:nvCxnSpPr>
          <p:spPr>
            <a:xfrm flipV="1">
              <a:off x="3964506" y="3624864"/>
              <a:ext cx="790010" cy="463625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>
              <a:cxnSpLocks/>
            </p:cNvCxnSpPr>
            <p:nvPr/>
          </p:nvCxnSpPr>
          <p:spPr>
            <a:xfrm>
              <a:off x="4379476" y="2769371"/>
              <a:ext cx="579231" cy="42352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>
              <a:cxnSpLocks/>
            </p:cNvCxnSpPr>
            <p:nvPr/>
          </p:nvCxnSpPr>
          <p:spPr>
            <a:xfrm>
              <a:off x="5529261" y="3900611"/>
              <a:ext cx="614347" cy="37661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>
              <a:cxnSpLocks/>
            </p:cNvCxnSpPr>
            <p:nvPr/>
          </p:nvCxnSpPr>
          <p:spPr>
            <a:xfrm>
              <a:off x="5061456" y="4206074"/>
              <a:ext cx="957679" cy="204330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>
              <a:cxnSpLocks/>
            </p:cNvCxnSpPr>
            <p:nvPr/>
          </p:nvCxnSpPr>
          <p:spPr>
            <a:xfrm flipV="1">
              <a:off x="5050421" y="4722617"/>
              <a:ext cx="903400" cy="499417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>
              <a:cxnSpLocks/>
              <a:endCxn id="17" idx="2"/>
            </p:cNvCxnSpPr>
            <p:nvPr/>
          </p:nvCxnSpPr>
          <p:spPr>
            <a:xfrm flipV="1">
              <a:off x="6524375" y="4628639"/>
              <a:ext cx="1737749" cy="696525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>
              <a:cxnSpLocks/>
              <a:endCxn id="16" idx="2"/>
            </p:cNvCxnSpPr>
            <p:nvPr/>
          </p:nvCxnSpPr>
          <p:spPr>
            <a:xfrm>
              <a:off x="6513182" y="3555823"/>
              <a:ext cx="1746170" cy="819774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>
              <a:cxnSpLocks/>
              <a:endCxn id="11" idx="2"/>
            </p:cNvCxnSpPr>
            <p:nvPr/>
          </p:nvCxnSpPr>
          <p:spPr>
            <a:xfrm>
              <a:off x="7915146" y="2689828"/>
              <a:ext cx="344206" cy="43244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>
              <a:cxnSpLocks/>
              <a:endCxn id="15" idx="2"/>
            </p:cNvCxnSpPr>
            <p:nvPr/>
          </p:nvCxnSpPr>
          <p:spPr>
            <a:xfrm flipV="1">
              <a:off x="6860308" y="4122554"/>
              <a:ext cx="1399044" cy="10632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>
              <a:cxnSpLocks/>
              <a:endCxn id="12" idx="2"/>
            </p:cNvCxnSpPr>
            <p:nvPr/>
          </p:nvCxnSpPr>
          <p:spPr>
            <a:xfrm>
              <a:off x="7719398" y="3253398"/>
              <a:ext cx="539954" cy="121914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Pfeil: nach rechts 58"/>
            <p:cNvSpPr/>
            <p:nvPr/>
          </p:nvSpPr>
          <p:spPr>
            <a:xfrm>
              <a:off x="8628926" y="3329420"/>
              <a:ext cx="468000" cy="108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B5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hteck: abgerundete Ecken 59"/>
            <p:cNvSpPr/>
            <p:nvPr/>
          </p:nvSpPr>
          <p:spPr>
            <a:xfrm>
              <a:off x="9172440" y="3599420"/>
              <a:ext cx="3024000" cy="540000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Schraubenzieher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Pfeil: nach rechts 60"/>
            <p:cNvSpPr/>
            <p:nvPr/>
          </p:nvSpPr>
          <p:spPr>
            <a:xfrm>
              <a:off x="3196010" y="3329420"/>
              <a:ext cx="468000" cy="108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B5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87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</p:spPr>
        <p:txBody>
          <a:bodyPr/>
          <a:lstStyle/>
          <a:p>
            <a:r>
              <a:rPr lang="de-DE" dirty="0"/>
              <a:t>Trainingsdaten</a:t>
            </a:r>
            <a:endParaRPr lang="en-US" dirty="0"/>
          </a:p>
        </p:txBody>
      </p:sp>
      <p:pic>
        <p:nvPicPr>
          <p:cNvPr id="9" name="Grafik 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4596"/>
          <a:stretch/>
        </p:blipFill>
        <p:spPr>
          <a:xfrm>
            <a:off x="4961920" y="2421461"/>
            <a:ext cx="2268000" cy="2268539"/>
          </a:xfrm>
          <a:prstGeom prst="rect">
            <a:avLst/>
          </a:prstGeom>
        </p:spPr>
      </p:pic>
      <p:pic>
        <p:nvPicPr>
          <p:cNvPr id="14" name="Grafik 1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b="16072"/>
          <a:stretch/>
        </p:blipFill>
        <p:spPr>
          <a:xfrm>
            <a:off x="8576880" y="2421730"/>
            <a:ext cx="2268160" cy="2268000"/>
          </a:xfrm>
          <a:prstGeom prst="rect">
            <a:avLst/>
          </a:prstGeom>
        </p:spPr>
      </p:pic>
      <p:pic>
        <p:nvPicPr>
          <p:cNvPr id="15" name="Grafik 14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/>
          <a:stretch/>
        </p:blipFill>
        <p:spPr>
          <a:xfrm>
            <a:off x="1346960" y="2421730"/>
            <a:ext cx="226800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2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Literaturrecherche</a:t>
            </a:r>
            <a:endParaRPr lang="en-US" dirty="0"/>
          </a:p>
        </p:txBody>
      </p:sp>
      <p:pic>
        <p:nvPicPr>
          <p:cNvPr id="7" name="Grafik 6" descr="Lup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6000" y="1380000"/>
            <a:ext cx="4860000" cy="4860000"/>
          </a:xfrm>
          <a:prstGeom prst="rect">
            <a:avLst/>
          </a:prstGeom>
        </p:spPr>
      </p:pic>
      <p:pic>
        <p:nvPicPr>
          <p:cNvPr id="2" name="Grafik 1" descr="Büche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8314" y="2560375"/>
            <a:ext cx="1620000" cy="1620000"/>
          </a:xfrm>
          <a:prstGeom prst="rect">
            <a:avLst/>
          </a:prstGeom>
        </p:spPr>
      </p:pic>
      <p:sp>
        <p:nvSpPr>
          <p:cNvPr id="6" name="Rechteck: abgerundete Ecken 5"/>
          <p:cNvSpPr/>
          <p:nvPr/>
        </p:nvSpPr>
        <p:spPr>
          <a:xfrm>
            <a:off x="426000" y="1480375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endParaRPr lang="en-US" sz="2800" dirty="0"/>
          </a:p>
        </p:txBody>
      </p:sp>
      <p:sp>
        <p:nvSpPr>
          <p:cNvPr id="13" name="Rechteck: abgerundete Ecken 12"/>
          <p:cNvSpPr/>
          <p:nvPr/>
        </p:nvSpPr>
        <p:spPr>
          <a:xfrm>
            <a:off x="426000" y="319734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endParaRPr lang="en-US" sz="2800" dirty="0"/>
          </a:p>
        </p:txBody>
      </p:sp>
      <p:sp>
        <p:nvSpPr>
          <p:cNvPr id="14" name="Rechteck: abgerundete Ecken 13"/>
          <p:cNvSpPr/>
          <p:nvPr/>
        </p:nvSpPr>
        <p:spPr>
          <a:xfrm>
            <a:off x="426000" y="491087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endParaRPr lang="en-US" sz="2800" dirty="0"/>
          </a:p>
        </p:txBody>
      </p:sp>
      <p:sp>
        <p:nvSpPr>
          <p:cNvPr id="15" name="Rechteck: abgerundete Ecken 14"/>
          <p:cNvSpPr/>
          <p:nvPr/>
        </p:nvSpPr>
        <p:spPr>
          <a:xfrm>
            <a:off x="8526000" y="150085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en-US" sz="2800" dirty="0"/>
          </a:p>
        </p:txBody>
      </p:sp>
      <p:sp>
        <p:nvSpPr>
          <p:cNvPr id="16" name="Rechteck: abgerundete Ecken 15"/>
          <p:cNvSpPr/>
          <p:nvPr/>
        </p:nvSpPr>
        <p:spPr>
          <a:xfrm>
            <a:off x="8526000" y="320586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Separable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en-US" sz="2800" dirty="0"/>
          </a:p>
        </p:txBody>
      </p:sp>
      <p:sp>
        <p:nvSpPr>
          <p:cNvPr id="17" name="Rechteck: abgerundete Ecken 16"/>
          <p:cNvSpPr/>
          <p:nvPr/>
        </p:nvSpPr>
        <p:spPr>
          <a:xfrm>
            <a:off x="8526000" y="491087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Capsule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820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US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2505916" y="1861443"/>
            <a:ext cx="7180167" cy="3873788"/>
            <a:chOff x="2882900" y="1955800"/>
            <a:chExt cx="7180167" cy="3873788"/>
          </a:xfrm>
        </p:grpSpPr>
        <p:sp>
          <p:nvSpPr>
            <p:cNvPr id="11" name="Rechteck 10"/>
            <p:cNvSpPr/>
            <p:nvPr/>
          </p:nvSpPr>
          <p:spPr>
            <a:xfrm>
              <a:off x="2882900" y="2781300"/>
              <a:ext cx="1536700" cy="23241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486400" y="1955800"/>
              <a:ext cx="1536700" cy="3149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8089900" y="4546600"/>
              <a:ext cx="1536700" cy="558800"/>
            </a:xfrm>
            <a:prstGeom prst="rect">
              <a:avLst/>
            </a:prstGeom>
            <a:solidFill>
              <a:srgbClr val="EB5484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3076124" y="5244813"/>
              <a:ext cx="1150251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r>
                <a:rPr lang="de-DE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341679" y="5244813"/>
              <a:ext cx="1826141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Skip </a:t>
              </a:r>
              <a:r>
                <a:rPr lang="de-DE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  <a:r>
                <a:rPr lang="de-DE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653433" y="5244813"/>
              <a:ext cx="2409634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kleines Batch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5644646" y="3268990"/>
              <a:ext cx="1220206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95±2%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3229498" y="3681740"/>
              <a:ext cx="843501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72%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8483788" y="4595167"/>
              <a:ext cx="748923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16%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9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/>
          <a:stretch/>
        </p:blipFill>
        <p:spPr>
          <a:xfrm>
            <a:off x="4584700" y="0"/>
            <a:ext cx="7772400" cy="6858000"/>
          </a:xfrm>
          <a:prstGeom prst="rect">
            <a:avLst/>
          </a:prstGeom>
        </p:spPr>
      </p:pic>
      <p:sp>
        <p:nvSpPr>
          <p:cNvPr id="13" name="Rechteck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rgbClr val="2626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0">
            <a:extLst/>
          </p:cNvPr>
          <p:cNvCxnSpPr>
            <a:cxnSpLocks/>
          </p:cNvCxnSpPr>
          <p:nvPr/>
        </p:nvCxnSpPr>
        <p:spPr>
          <a:xfrm>
            <a:off x="387307" y="3809128"/>
            <a:ext cx="465804" cy="0"/>
          </a:xfrm>
          <a:prstGeom prst="line">
            <a:avLst/>
          </a:prstGeom>
          <a:noFill/>
          <a:ln w="28575" cap="flat" cmpd="sng" algn="ctr">
            <a:solidFill>
              <a:srgbClr val="EB478F"/>
            </a:solidFill>
            <a:prstDash val="solid"/>
          </a:ln>
          <a:effectLst/>
        </p:spPr>
      </p:cxnSp>
      <p:sp>
        <p:nvSpPr>
          <p:cNvPr id="18" name="!!Subheader">
            <a:extLst/>
          </p:cNvPr>
          <p:cNvSpPr txBox="1">
            <a:spLocks/>
          </p:cNvSpPr>
          <p:nvPr/>
        </p:nvSpPr>
        <p:spPr>
          <a:xfrm>
            <a:off x="234950" y="3990479"/>
            <a:ext cx="6317974" cy="3572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Realisierung des </a:t>
            </a:r>
            <a:r>
              <a:rPr lang="de-DE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Businesscase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header">
            <a:extLst/>
          </p:cNvPr>
          <p:cNvSpPr txBox="1">
            <a:spLocks/>
          </p:cNvSpPr>
          <p:nvPr/>
        </p:nvSpPr>
        <p:spPr>
          <a:xfrm>
            <a:off x="234950" y="2302978"/>
            <a:ext cx="5943600" cy="132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43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5120107"/>
                  </p:ext>
                </p:extLst>
              </p:nvPr>
            </p:nvGraphicFramePr>
            <p:xfrm>
              <a:off x="762000" y="1835150"/>
              <a:ext cx="3048000" cy="1714500"/>
            </p:xfrm>
            <a:graphic>
              <a:graphicData uri="http://schemas.microsoft.com/office/powerpoint/2016/slidezoom">
                <pslz:sldZm>
                  <pslz:sldZmObj sldId="270" cId="3315470790">
                    <pslz:zmPr id="{EEADD726-B699-4135-972C-559C55F5DD7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183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668525"/>
                  </p:ext>
                </p:extLst>
              </p:nvPr>
            </p:nvGraphicFramePr>
            <p:xfrm>
              <a:off x="4572000" y="1835150"/>
              <a:ext cx="3048000" cy="1714500"/>
            </p:xfrm>
            <a:graphic>
              <a:graphicData uri="http://schemas.microsoft.com/office/powerpoint/2016/slidezoom">
                <pslz:sldZm>
                  <pslz:sldZmObj sldId="289" cId="4278374864">
                    <pslz:zmPr id="{9AA9D2A4-AFB5-49F8-8508-6CDE5C8AFC7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183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0270801"/>
                  </p:ext>
                </p:extLst>
              </p:nvPr>
            </p:nvGraphicFramePr>
            <p:xfrm>
              <a:off x="8382000" y="1835150"/>
              <a:ext cx="3048000" cy="1714500"/>
            </p:xfrm>
            <a:graphic>
              <a:graphicData uri="http://schemas.microsoft.com/office/powerpoint/2016/slidezoom">
                <pslz:sldZm>
                  <pslz:sldZmObj sldId="290" cId="4031996931">
                    <pslz:zmPr id="{64A192D1-2406-40B3-85D2-4446056E317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hlinkClick r:id="rId9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82000" y="183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17" name="Gruppieren 16"/>
          <p:cNvGrpSpPr/>
          <p:nvPr/>
        </p:nvGrpSpPr>
        <p:grpSpPr>
          <a:xfrm>
            <a:off x="2667000" y="4144475"/>
            <a:ext cx="6858000" cy="1714500"/>
            <a:chOff x="2667000" y="4144475"/>
            <a:chExt cx="685800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4" name="Folienzoom 1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99740043"/>
                    </p:ext>
                  </p:extLst>
                </p:nvPr>
              </p:nvGraphicFramePr>
              <p:xfrm>
                <a:off x="2667000" y="41444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2" cId="460167809">
                      <pslz:zmPr id="{687E511B-454F-4EAF-844F-5254670A66AE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4" name="Folienzoom 13">
                  <a:hlinkClick r:id="rId12" action="ppaction://hlinksldjump"/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67000" y="414447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Folienzoom 1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68548279"/>
                    </p:ext>
                  </p:extLst>
                </p:nvPr>
              </p:nvGraphicFramePr>
              <p:xfrm>
                <a:off x="6477000" y="41444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537160101">
                      <pslz:zmPr id="{CD584EE0-EB06-4B6F-87EE-FE0E74999C04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Folienzoom 15">
                  <a:hlinkClick r:id="rId15" action="ppaction://hlinksldjump"/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77000" y="414447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832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r>
              <a:rPr lang="de-DE" dirty="0"/>
              <a:t> &amp;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rr</m:t>
                    </m:r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5937" y="1825625"/>
            <a:ext cx="5094126" cy="4351338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</TotalTime>
  <Words>1143</Words>
  <Application>Microsoft Office PowerPoint</Application>
  <PresentationFormat>Breitbild</PresentationFormat>
  <Paragraphs>196</Paragraphs>
  <Slides>23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Cambria Math</vt:lpstr>
      <vt:lpstr>Symbol</vt:lpstr>
      <vt:lpstr>Times New Roman</vt:lpstr>
      <vt:lpstr>Office</vt:lpstr>
      <vt:lpstr>PowerPoint-Präsentation</vt:lpstr>
      <vt:lpstr>PowerPoint-Präsentation</vt:lpstr>
      <vt:lpstr>Methodik</vt:lpstr>
      <vt:lpstr>Trainingsdaten</vt:lpstr>
      <vt:lpstr>Literaturrecherche</vt:lpstr>
      <vt:lpstr>Ergebnisse</vt:lpstr>
      <vt:lpstr>PowerPoint-Präsentation</vt:lpstr>
      <vt:lpstr>Appendix</vt:lpstr>
      <vt:lpstr>Accuracy &amp; Error</vt:lpstr>
      <vt:lpstr>Supervised Learning</vt:lpstr>
      <vt:lpstr>Gradient Descent</vt:lpstr>
      <vt:lpstr>Neuron</vt:lpstr>
      <vt:lpstr>MLP</vt:lpstr>
      <vt:lpstr>MLP</vt:lpstr>
      <vt:lpstr>Concepts</vt:lpstr>
      <vt:lpstr>CNN</vt:lpstr>
      <vt:lpstr>CNN</vt:lpstr>
      <vt:lpstr>CNN</vt:lpstr>
      <vt:lpstr>Residual Network</vt:lpstr>
      <vt:lpstr>Inception Network</vt:lpstr>
      <vt:lpstr>Dense Neural Network</vt:lpstr>
      <vt:lpstr>Capsule Network</vt:lpstr>
      <vt:lpstr>Separable 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Testtitel</dc:title>
  <dc:creator>Wolf, Fabian</dc:creator>
  <cp:lastModifiedBy>Wolf, Fabian</cp:lastModifiedBy>
  <cp:revision>335</cp:revision>
  <dcterms:created xsi:type="dcterms:W3CDTF">2019-12-27T13:27:47Z</dcterms:created>
  <dcterms:modified xsi:type="dcterms:W3CDTF">2020-09-23T19:00:04Z</dcterms:modified>
</cp:coreProperties>
</file>